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30"/>
  </p:notesMasterIdLst>
  <p:handoutMasterIdLst>
    <p:handoutMasterId r:id="rId31"/>
  </p:handoutMasterIdLst>
  <p:sldIdLst>
    <p:sldId id="321" r:id="rId2"/>
    <p:sldId id="256" r:id="rId3"/>
    <p:sldId id="257" r:id="rId4"/>
    <p:sldId id="322" r:id="rId5"/>
    <p:sldId id="317" r:id="rId6"/>
    <p:sldId id="323" r:id="rId7"/>
    <p:sldId id="313" r:id="rId8"/>
    <p:sldId id="300" r:id="rId9"/>
    <p:sldId id="301" r:id="rId10"/>
    <p:sldId id="324" r:id="rId11"/>
    <p:sldId id="298" r:id="rId12"/>
    <p:sldId id="302" r:id="rId13"/>
    <p:sldId id="314" r:id="rId14"/>
    <p:sldId id="303" r:id="rId15"/>
    <p:sldId id="304" r:id="rId16"/>
    <p:sldId id="316" r:id="rId17"/>
    <p:sldId id="308" r:id="rId18"/>
    <p:sldId id="315" r:id="rId19"/>
    <p:sldId id="299" r:id="rId20"/>
    <p:sldId id="311" r:id="rId21"/>
    <p:sldId id="309" r:id="rId22"/>
    <p:sldId id="310" r:id="rId23"/>
    <p:sldId id="306" r:id="rId24"/>
    <p:sldId id="307" r:id="rId25"/>
    <p:sldId id="305" r:id="rId26"/>
    <p:sldId id="286" r:id="rId27"/>
    <p:sldId id="319" r:id="rId28"/>
    <p:sldId id="320" r:id="rId29"/>
  </p:sldIdLst>
  <p:sldSz cx="9144000" cy="6858000" type="screen4x3"/>
  <p:notesSz cx="7188200" cy="94488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FFE1"/>
    <a:srgbClr val="CCFFFF"/>
    <a:srgbClr val="CCFFCC"/>
    <a:srgbClr val="33CC33"/>
    <a:srgbClr val="FF0000"/>
    <a:srgbClr val="808080"/>
    <a:srgbClr val="0066FF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8882" autoAdjust="0"/>
    <p:restoredTop sz="92965" autoAdjust="0"/>
  </p:normalViewPr>
  <p:slideViewPr>
    <p:cSldViewPr>
      <p:cViewPr varScale="1">
        <p:scale>
          <a:sx n="120" d="100"/>
          <a:sy n="120" d="100"/>
        </p:scale>
        <p:origin x="11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14675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158" tIns="47078" rIns="94158" bIns="47078" numCol="1" anchor="t" anchorCtr="0" compatLnSpc="1">
            <a:prstTxWarp prst="textNoShape">
              <a:avLst/>
            </a:prstTxWarp>
          </a:bodyPr>
          <a:lstStyle>
            <a:lvl1pPr defTabSz="941372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8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71938" y="0"/>
            <a:ext cx="3114675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158" tIns="47078" rIns="94158" bIns="47078" numCol="1" anchor="t" anchorCtr="0" compatLnSpc="1">
            <a:prstTxWarp prst="textNoShape">
              <a:avLst/>
            </a:prstTxWarp>
          </a:bodyPr>
          <a:lstStyle>
            <a:lvl1pPr algn="r" defTabSz="941372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8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74138"/>
            <a:ext cx="3114675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158" tIns="47078" rIns="94158" bIns="47078" numCol="1" anchor="b" anchorCtr="0" compatLnSpc="1">
            <a:prstTxWarp prst="textNoShape">
              <a:avLst/>
            </a:prstTxWarp>
          </a:bodyPr>
          <a:lstStyle>
            <a:lvl1pPr defTabSz="941372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8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71938" y="8974138"/>
            <a:ext cx="3114675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158" tIns="47078" rIns="94158" bIns="47078" numCol="1" anchor="b" anchorCtr="0" compatLnSpc="1">
            <a:prstTxWarp prst="textNoShape">
              <a:avLst/>
            </a:prstTxWarp>
          </a:bodyPr>
          <a:lstStyle>
            <a:lvl1pPr algn="r" defTabSz="941372">
              <a:defRPr sz="1300"/>
            </a:lvl1pPr>
          </a:lstStyle>
          <a:p>
            <a:pPr>
              <a:defRPr/>
            </a:pPr>
            <a:fld id="{33B12ED9-812E-4B8E-9CAE-15898FD68A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5349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14675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158" tIns="47078" rIns="94158" bIns="47078" numCol="1" anchor="t" anchorCtr="0" compatLnSpc="1">
            <a:prstTxWarp prst="textNoShape">
              <a:avLst/>
            </a:prstTxWarp>
          </a:bodyPr>
          <a:lstStyle>
            <a:lvl1pPr defTabSz="941372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71938" y="0"/>
            <a:ext cx="3114675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158" tIns="47078" rIns="94158" bIns="47078" numCol="1" anchor="t" anchorCtr="0" compatLnSpc="1">
            <a:prstTxWarp prst="textNoShape">
              <a:avLst/>
            </a:prstTxWarp>
          </a:bodyPr>
          <a:lstStyle>
            <a:lvl1pPr algn="r" defTabSz="941372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31900" y="708025"/>
            <a:ext cx="4724400" cy="35433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9138" y="4487863"/>
            <a:ext cx="5749925" cy="425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158" tIns="47078" rIns="94158" bIns="470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74138"/>
            <a:ext cx="3114675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158" tIns="47078" rIns="94158" bIns="47078" numCol="1" anchor="b" anchorCtr="0" compatLnSpc="1">
            <a:prstTxWarp prst="textNoShape">
              <a:avLst/>
            </a:prstTxWarp>
          </a:bodyPr>
          <a:lstStyle>
            <a:lvl1pPr defTabSz="941372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71938" y="8974138"/>
            <a:ext cx="3114675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158" tIns="47078" rIns="94158" bIns="47078" numCol="1" anchor="b" anchorCtr="0" compatLnSpc="1">
            <a:prstTxWarp prst="textNoShape">
              <a:avLst/>
            </a:prstTxWarp>
          </a:bodyPr>
          <a:lstStyle>
            <a:lvl1pPr algn="r" defTabSz="941372">
              <a:defRPr sz="1300"/>
            </a:lvl1pPr>
          </a:lstStyle>
          <a:p>
            <a:pPr>
              <a:defRPr/>
            </a:pPr>
            <a:fld id="{82E0123C-ECBB-4353-B3FC-2EAA427934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326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6378243-DFD4-4851-ABB7-5D3F971566BC}" type="slidenum">
              <a:rPr lang="en-US" smtClean="0"/>
              <a:pPr eaLnBrk="1" hangingPunct="1"/>
              <a:t>2</a:t>
            </a:fld>
            <a:endParaRPr lang="en-US" smtClean="0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43144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E0123C-ECBB-4353-B3FC-2EAA4279349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023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E0123C-ECBB-4353-B3FC-2EAA4279349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606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Shaping has been shown or predicted to reduce severity of many plasma instabilities (ELMs, ITG, </a:t>
            </a:r>
            <a:r>
              <a:rPr lang="en-US" dirty="0" err="1" smtClean="0"/>
              <a:t>Sawteeth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E0123C-ECBB-4353-B3FC-2EAA4279349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012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Peak defined</a:t>
            </a:r>
            <a:r>
              <a:rPr lang="en-US" baseline="0" dirty="0" smtClean="0"/>
              <a:t> as </a:t>
            </a:r>
            <a:r>
              <a:rPr lang="en-US" baseline="0" dirty="0" err="1" smtClean="0"/>
              <a:t>I</a:t>
            </a:r>
            <a:r>
              <a:rPr lang="en-US" baseline="-25000" dirty="0" err="1" smtClean="0"/>
              <a:t>sh</a:t>
            </a:r>
            <a:r>
              <a:rPr lang="en-US" baseline="-25000" dirty="0" smtClean="0"/>
              <a:t> </a:t>
            </a:r>
            <a:r>
              <a:rPr lang="en-US" baseline="0" dirty="0" smtClean="0"/>
              <a:t>greater than 90% peak </a:t>
            </a:r>
            <a:r>
              <a:rPr lang="en-US" baseline="0" dirty="0" err="1" smtClean="0"/>
              <a:t>I</a:t>
            </a:r>
            <a:r>
              <a:rPr lang="en-US" baseline="-25000" dirty="0" err="1" smtClean="0"/>
              <a:t>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E0123C-ECBB-4353-B3FC-2EAA4279349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873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84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179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323850"/>
            <a:ext cx="2114550" cy="58023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323850"/>
            <a:ext cx="6191250" cy="58023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993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694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88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10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413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61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37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47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718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323850"/>
            <a:ext cx="7772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0420" name="Line 4"/>
          <p:cNvSpPr>
            <a:spLocks noChangeShapeType="1"/>
          </p:cNvSpPr>
          <p:nvPr userDrawn="1"/>
        </p:nvSpPr>
        <p:spPr bwMode="auto">
          <a:xfrm>
            <a:off x="482600" y="1057275"/>
            <a:ext cx="74961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0421" name="Rectangle 5"/>
          <p:cNvSpPr>
            <a:spLocks noChangeArrowheads="1"/>
          </p:cNvSpPr>
          <p:nvPr userDrawn="1"/>
        </p:nvSpPr>
        <p:spPr bwMode="auto">
          <a:xfrm>
            <a:off x="6229350" y="591185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defRPr/>
            </a:pPr>
            <a:endParaRPr lang="en-US" sz="2400">
              <a:ea typeface="ヒラギノ角ゴ Pro W3" charset="-128"/>
            </a:endParaRPr>
          </a:p>
        </p:txBody>
      </p:sp>
      <p:sp>
        <p:nvSpPr>
          <p:cNvPr id="60422" name="Rectangle 6"/>
          <p:cNvSpPr>
            <a:spLocks noChangeArrowheads="1"/>
          </p:cNvSpPr>
          <p:nvPr userDrawn="1"/>
        </p:nvSpPr>
        <p:spPr bwMode="auto">
          <a:xfrm>
            <a:off x="8229600" y="6400800"/>
            <a:ext cx="4572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fld id="{1D87919F-5333-48C7-B0AA-2D91A62CECEA}" type="slidenum">
              <a:rPr lang="en-US" sz="1400">
                <a:ea typeface="ヒラギノ角ゴ Pro W3" charset="-128"/>
              </a:rPr>
              <a:pPr>
                <a:defRPr/>
              </a:pPr>
              <a:t>‹#›</a:t>
            </a:fld>
            <a:endParaRPr lang="en-US" sz="1400">
              <a:ea typeface="ヒラギノ角ゴ Pro W3" charset="-128"/>
            </a:endParaRPr>
          </a:p>
        </p:txBody>
      </p:sp>
      <p:sp>
        <p:nvSpPr>
          <p:cNvPr id="60423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8600" y="6381750"/>
            <a:ext cx="37338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ea typeface="ヒラギノ角ゴ Pro W3" charset="-128"/>
              </a:defRPr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12296" name="Picture 8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533400"/>
            <a:ext cx="838200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THAT STILL NEED FIXING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DATE ON TITLE SLIDE</a:t>
            </a:r>
          </a:p>
          <a:p>
            <a:r>
              <a:rPr lang="en-US" dirty="0" smtClean="0"/>
              <a:t>Subtitle for new wrinkles due to shaping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41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149" y="3094700"/>
            <a:ext cx="4907180" cy="3763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7239000" cy="4525963"/>
          </a:xfrm>
        </p:spPr>
        <p:txBody>
          <a:bodyPr/>
          <a:lstStyle/>
          <a:p>
            <a:r>
              <a:rPr lang="en-US" dirty="0" smtClean="0"/>
              <a:t>Vacuum fields designed for centered, circular plasma</a:t>
            </a:r>
          </a:p>
          <a:p>
            <a:endParaRPr lang="en-US" dirty="0"/>
          </a:p>
          <a:p>
            <a:r>
              <a:rPr lang="en-US" dirty="0" smtClean="0"/>
              <a:t>Shaping displaces plasma upwards, and makes vacuum fields </a:t>
            </a:r>
            <a:r>
              <a:rPr lang="en-US" dirty="0" err="1" smtClean="0"/>
              <a:t>positionally</a:t>
            </a:r>
            <a:r>
              <a:rPr lang="en-US" dirty="0" smtClean="0"/>
              <a:t> destabilizing</a:t>
            </a:r>
          </a:p>
          <a:p>
            <a:endParaRPr lang="en-US" dirty="0" smtClean="0"/>
          </a:p>
          <a:p>
            <a:r>
              <a:rPr lang="en-US" dirty="0" smtClean="0"/>
              <a:t>Theory</a:t>
            </a:r>
            <a:r>
              <a:rPr lang="en-US" baseline="30000" dirty="0" smtClean="0"/>
              <a:t>[2]</a:t>
            </a:r>
            <a:r>
              <a:rPr lang="en-US" dirty="0" smtClean="0"/>
              <a:t> predicts passive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stabilization of plasma position</a:t>
            </a:r>
          </a:p>
          <a:p>
            <a:pPr lvl="1"/>
            <a:r>
              <a:rPr lang="en-US" dirty="0" smtClean="0"/>
              <a:t>Growth time reduced to 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smtClean="0"/>
              <a:t>scale longer than plasma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smtClean="0"/>
              <a:t>lifetime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94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149" y="3094700"/>
            <a:ext cx="4907180" cy="3763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7239000" cy="4525963"/>
          </a:xfrm>
        </p:spPr>
        <p:txBody>
          <a:bodyPr/>
          <a:lstStyle/>
          <a:p>
            <a:r>
              <a:rPr lang="en-US" dirty="0" smtClean="0"/>
              <a:t>Vacuum fields designed for centered, circular plasma</a:t>
            </a:r>
          </a:p>
          <a:p>
            <a:endParaRPr lang="en-US" dirty="0"/>
          </a:p>
          <a:p>
            <a:r>
              <a:rPr lang="en-US" dirty="0" smtClean="0"/>
              <a:t>Shaping displaces plasma upwards, and makes vacuum fields </a:t>
            </a:r>
            <a:r>
              <a:rPr lang="en-US" dirty="0" err="1" smtClean="0"/>
              <a:t>positionally</a:t>
            </a:r>
            <a:r>
              <a:rPr lang="en-US" dirty="0" smtClean="0"/>
              <a:t> destabilizing</a:t>
            </a:r>
          </a:p>
          <a:p>
            <a:endParaRPr lang="en-US" dirty="0" smtClean="0"/>
          </a:p>
          <a:p>
            <a:r>
              <a:rPr lang="en-US" dirty="0" smtClean="0"/>
              <a:t>Theory</a:t>
            </a:r>
            <a:r>
              <a:rPr lang="en-US" baseline="30000" dirty="0" smtClean="0"/>
              <a:t>[2]</a:t>
            </a:r>
            <a:r>
              <a:rPr lang="en-US" dirty="0" smtClean="0"/>
              <a:t> predicts passive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stabilization of plasma position</a:t>
            </a:r>
          </a:p>
          <a:p>
            <a:pPr lvl="1"/>
            <a:r>
              <a:rPr lang="en-US" dirty="0" smtClean="0"/>
              <a:t>Growth time reduced to 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smtClean="0"/>
              <a:t>scale longer than plasma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smtClean="0"/>
              <a:t>lifetime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45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Magnetic Resonances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2514600" cy="4876800"/>
              </a:xfrm>
            </p:spPr>
            <p:txBody>
              <a:bodyPr/>
              <a:lstStyle/>
              <a:p>
                <a:r>
                  <a:rPr lang="en-US" dirty="0" smtClean="0"/>
                  <a:t>Instabilities can occur on any surface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q</m:t>
                    </m:r>
                    <m:r>
                      <a:rPr lang="en-US" b="0" i="0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den>
                    </m:f>
                  </m:oMath>
                </a14:m>
                <a:endParaRPr lang="en-US" b="0" dirty="0" smtClean="0"/>
              </a:p>
              <a:p>
                <a:endParaRPr lang="en-US" b="0" dirty="0" smtClean="0"/>
              </a:p>
              <a:p>
                <a:r>
                  <a:rPr lang="en-US" dirty="0" smtClean="0"/>
                  <a:t>HBT q varies from 4-1, higher m/n numbers are more stable for same q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2514600" cy="4876800"/>
              </a:xfrm>
              <a:blipFill rotWithShape="1">
                <a:blip r:embed="rId2"/>
                <a:stretch>
                  <a:fillRect l="-1937" t="-500" r="-2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389" name="Picture 5" descr="D:\Documents\unshaped_q_mod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371600"/>
            <a:ext cx="57912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83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Magnetic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Geometry</a:t>
            </a:r>
          </a:p>
          <a:p>
            <a:pPr eaLnBrk="1" hangingPunct="1"/>
            <a:r>
              <a:rPr lang="en-US" dirty="0"/>
              <a:t>The HBTEP Shaping Coil</a:t>
            </a:r>
          </a:p>
          <a:p>
            <a:pPr eaLnBrk="1" hangingPunct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Control Coil Shaping</a:t>
            </a:r>
          </a:p>
          <a:p>
            <a:pPr eaLnBrk="1" hangingPunct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96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Plasma Shaping Affects B</a:t>
            </a:r>
            <a:r>
              <a:rPr lang="el-GR" baseline="-25000" dirty="0" smtClean="0"/>
              <a:t>θ</a:t>
            </a:r>
            <a:r>
              <a:rPr lang="en-US" dirty="0" smtClean="0"/>
              <a:t>, q, and Plasma Stability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Plasma surfaces can be affected by external currents.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13315" name="Picture 3" descr="D:\Documents\onewire_cropp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390598"/>
            <a:ext cx="3727450" cy="387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D:\Documents\twoire_cropp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714" y="2518307"/>
            <a:ext cx="3694113" cy="3743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86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HBTEP Shaping Coil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47800"/>
            <a:ext cx="4038600" cy="4678363"/>
          </a:xfrm>
        </p:spPr>
        <p:txBody>
          <a:bodyPr/>
          <a:lstStyle/>
          <a:p>
            <a:r>
              <a:rPr lang="en-US" dirty="0" smtClean="0"/>
              <a:t>Three </a:t>
            </a:r>
            <a:r>
              <a:rPr lang="en-US" dirty="0"/>
              <a:t>serially connected cable </a:t>
            </a:r>
            <a:r>
              <a:rPr lang="en-US" dirty="0" smtClean="0"/>
              <a:t>loops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dge </a:t>
            </a:r>
            <a:r>
              <a:rPr lang="en-US" dirty="0"/>
              <a:t>bundles </a:t>
            </a:r>
            <a:r>
              <a:rPr lang="en-US" dirty="0" err="1" smtClean="0"/>
              <a:t>counterwound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from </a:t>
            </a:r>
            <a:r>
              <a:rPr lang="en-US" dirty="0"/>
              <a:t>the central cable </a:t>
            </a:r>
            <a:r>
              <a:rPr lang="en-US" dirty="0" smtClean="0"/>
              <a:t>bundle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Central bundle has twice the number of windings for zero net turns.</a:t>
            </a:r>
          </a:p>
          <a:p>
            <a:endParaRPr lang="en-US" dirty="0" smtClean="0"/>
          </a:p>
          <a:p>
            <a:r>
              <a:rPr lang="en-US" dirty="0" smtClean="0"/>
              <a:t>Very low coupling at long distances</a:t>
            </a:r>
          </a:p>
          <a:p>
            <a:pPr lvl="1"/>
            <a:r>
              <a:rPr lang="en-US" dirty="0" smtClean="0"/>
              <a:t>Minimal interaction with other magnetics, L ~10-20µH</a:t>
            </a:r>
          </a:p>
          <a:p>
            <a:pPr lvl="1"/>
            <a:endParaRPr lang="en-US" dirty="0" smtClean="0"/>
          </a:p>
        </p:txBody>
      </p:sp>
      <p:pic>
        <p:nvPicPr>
          <p:cNvPr id="21506" name="Picture 2" descr="D:\Documents\hbt_shaping_coi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524000"/>
            <a:ext cx="4655419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05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Placement and 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67200" cy="4525963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coil will be wound </a:t>
            </a:r>
            <a:r>
              <a:rPr lang="en-US" dirty="0" smtClean="0"/>
              <a:t>around the high-field </a:t>
            </a:r>
            <a:r>
              <a:rPr lang="en-US" dirty="0"/>
              <a:t>side of </a:t>
            </a:r>
            <a:r>
              <a:rPr lang="en-US" dirty="0" smtClean="0"/>
              <a:t>HBTEP at </a:t>
            </a:r>
            <a:r>
              <a:rPr lang="en-US" dirty="0"/>
              <a:t>an angle of </a:t>
            </a:r>
            <a:r>
              <a:rPr lang="en-US" dirty="0" smtClean="0"/>
              <a:t>~25 degrees	</a:t>
            </a:r>
            <a:r>
              <a:rPr lang="en-US" dirty="0"/>
              <a:t> </a:t>
            </a:r>
            <a:r>
              <a:rPr lang="en-US" dirty="0" smtClean="0"/>
              <a:t>above </a:t>
            </a:r>
            <a:r>
              <a:rPr lang="en-US" dirty="0"/>
              <a:t>the high field side </a:t>
            </a:r>
            <a:r>
              <a:rPr lang="en-US" dirty="0" err="1"/>
              <a:t>midplane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This setup will allow the creation of local edge effects, while leaving the bulk plasma   unperturbed				</a:t>
            </a:r>
          </a:p>
        </p:txBody>
      </p:sp>
      <p:pic>
        <p:nvPicPr>
          <p:cNvPr id="12290" name="Picture 2" descr="D:\Documents\Shaping coil imag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059" y="1752600"/>
            <a:ext cx="4236341" cy="368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181600" y="5685777"/>
            <a:ext cx="347186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Fig. 1 – Flux surfaces for a weakly and fully shaped plasma.  The red circle represents the last closed flux surface of an unshaped plasma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31434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Simulations Show Diversion is Possible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dirty="0" smtClean="0"/>
              <a:t>15º separation between coils</a:t>
            </a:r>
          </a:p>
          <a:p>
            <a:r>
              <a:rPr lang="en-US" dirty="0" smtClean="0"/>
              <a:t>Coil current ~11kA</a:t>
            </a:r>
            <a:r>
              <a:rPr lang="en-US" dirty="0"/>
              <a:t> </a:t>
            </a:r>
            <a:r>
              <a:rPr lang="en-US" dirty="0" smtClean="0"/>
              <a:t>(15kA max)</a:t>
            </a:r>
            <a:endParaRPr lang="en-US" dirty="0"/>
          </a:p>
        </p:txBody>
      </p:sp>
      <p:pic>
        <p:nvPicPr>
          <p:cNvPr id="22530" name="Picture 2" descr="D:\Documents\friday_plasma_plot_unperturb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2185987"/>
            <a:ext cx="4259484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1" name="Picture 3" descr="D:\Documents\friday_plasma_plot_shap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633" y="2185987"/>
            <a:ext cx="3900093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5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Magnetic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Geometry</a:t>
            </a:r>
          </a:p>
          <a:p>
            <a:pPr eaLnBrk="1" hangingPunct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HBTEP Shaping Coil</a:t>
            </a:r>
            <a:endParaRPr lang="en-US" dirty="0"/>
          </a:p>
          <a:p>
            <a:pPr eaLnBrk="1" hangingPunct="1"/>
            <a:r>
              <a:rPr lang="en-US" dirty="0"/>
              <a:t>Control Coil Shaping</a:t>
            </a:r>
          </a:p>
          <a:p>
            <a:pPr eaLnBrk="1" hangingPunct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52856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HBTEP Can Already Magnetically Influence The Plasma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099" y="1371600"/>
            <a:ext cx="8229600" cy="4525963"/>
          </a:xfrm>
        </p:spPr>
        <p:txBody>
          <a:bodyPr/>
          <a:lstStyle/>
          <a:p>
            <a:r>
              <a:rPr lang="en-US" dirty="0" smtClean="0"/>
              <a:t>120 Feedback coils (3 sets of 40)</a:t>
            </a:r>
            <a:endParaRPr lang="en-US" dirty="0"/>
          </a:p>
        </p:txBody>
      </p:sp>
      <p:pic>
        <p:nvPicPr>
          <p:cNvPr id="13314" name="Picture 2" descr="D:\Documents\Plasma with sensors WithCCview v20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1752600"/>
            <a:ext cx="8610601" cy="454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02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/>
          <a:lstStyle/>
          <a:p>
            <a:pPr eaLnBrk="1" hangingPunct="1"/>
            <a:r>
              <a:rPr lang="en-US" sz="3200" b="0" dirty="0" smtClean="0"/>
              <a:t>Investigation of MHD mode Structure in Shaped HBT-EP Plasmas</a:t>
            </a:r>
            <a:endParaRPr lang="en-US" sz="3200" dirty="0" smtClean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276600"/>
            <a:ext cx="7772400" cy="457200"/>
          </a:xfrm>
        </p:spPr>
        <p:txBody>
          <a:bodyPr/>
          <a:lstStyle/>
          <a:p>
            <a:r>
              <a:rPr lang="en-US" b="1" dirty="0" smtClean="0"/>
              <a:t>Patrick Byrne</a:t>
            </a:r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1371600" y="5867400"/>
            <a:ext cx="6400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80000"/>
              </a:lnSpc>
              <a:spcBef>
                <a:spcPct val="20000"/>
              </a:spcBef>
            </a:pPr>
            <a:r>
              <a:rPr lang="en-US" dirty="0" smtClean="0"/>
              <a:t>Date TBD</a:t>
            </a:r>
            <a:endParaRPr lang="en-US" dirty="0"/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1295400" y="4038599"/>
            <a:ext cx="6553200" cy="1161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sz="1600" dirty="0" smtClean="0"/>
              <a:t>Thesis Proposal Presentation</a:t>
            </a:r>
            <a:endParaRPr lang="en-US" sz="1600" dirty="0"/>
          </a:p>
        </p:txBody>
      </p:sp>
      <p:pic>
        <p:nvPicPr>
          <p:cNvPr id="13318" name="Picture 7" descr="cu_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923" y="5200423"/>
            <a:ext cx="3209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HBT Control Coils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099" y="1371600"/>
            <a:ext cx="3009901" cy="4525963"/>
          </a:xfrm>
        </p:spPr>
        <p:txBody>
          <a:bodyPr/>
          <a:lstStyle/>
          <a:p>
            <a:r>
              <a:rPr lang="en-US" dirty="0" smtClean="0"/>
              <a:t>120 Feedback coils (3 sets of 40)</a:t>
            </a:r>
          </a:p>
          <a:p>
            <a:endParaRPr lang="en-US" dirty="0"/>
          </a:p>
          <a:p>
            <a:r>
              <a:rPr lang="en-US" dirty="0" smtClean="0"/>
              <a:t>Can apply wide spectrum of magnetic perturbations</a:t>
            </a:r>
          </a:p>
          <a:p>
            <a:endParaRPr lang="en-US" dirty="0"/>
          </a:p>
          <a:p>
            <a:r>
              <a:rPr lang="en-US" dirty="0" smtClean="0"/>
              <a:t>Can be used to excite or suppress magnetic modes, or affect the shape of magnetic surfaces</a:t>
            </a:r>
            <a:endParaRPr lang="en-US" dirty="0"/>
          </a:p>
        </p:txBody>
      </p:sp>
      <p:pic>
        <p:nvPicPr>
          <p:cNvPr id="23554" name="Picture 2" descr="D:\Pictures\HBT Plasma control coil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524000"/>
            <a:ext cx="5364163" cy="465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96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Shaping Coil / Control </a:t>
            </a:r>
            <a:r>
              <a:rPr lang="en-US" dirty="0"/>
              <a:t>C</a:t>
            </a:r>
            <a:r>
              <a:rPr lang="en-US" dirty="0" smtClean="0"/>
              <a:t>oil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200400" cy="4525963"/>
          </a:xfrm>
        </p:spPr>
        <p:txBody>
          <a:bodyPr/>
          <a:lstStyle/>
          <a:p>
            <a:r>
              <a:rPr lang="en-US" dirty="0" smtClean="0"/>
              <a:t>Large control coils cover 15º </a:t>
            </a:r>
            <a:r>
              <a:rPr lang="en-US" dirty="0" err="1" smtClean="0"/>
              <a:t>toroidal</a:t>
            </a:r>
            <a:r>
              <a:rPr lang="en-US" dirty="0" smtClean="0"/>
              <a:t> angle.</a:t>
            </a:r>
          </a:p>
          <a:p>
            <a:endParaRPr lang="en-US" dirty="0"/>
          </a:p>
          <a:p>
            <a:r>
              <a:rPr lang="en-US" dirty="0" smtClean="0"/>
              <a:t>If fired with equal but opposite currents, nearby fields look similar to shaping coil</a:t>
            </a:r>
          </a:p>
          <a:p>
            <a:endParaRPr lang="en-US" dirty="0"/>
          </a:p>
          <a:p>
            <a:r>
              <a:rPr lang="en-US" dirty="0" smtClean="0"/>
              <a:t>Discrete approximation to shaping coil</a:t>
            </a:r>
            <a:endParaRPr lang="en-US" dirty="0"/>
          </a:p>
        </p:txBody>
      </p:sp>
      <p:pic>
        <p:nvPicPr>
          <p:cNvPr id="24579" name="Picture 3" descr="D:\Documents\controlco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676400"/>
            <a:ext cx="5065713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03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Coil Shaped plasmas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5603" name="Picture 3" descr="D:\Documents\friday_plasma_plot_ccsqshap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09724"/>
            <a:ext cx="4375280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D:\Documents\friday_plasma_plot_cctrishap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880" y="1600199"/>
            <a:ext cx="435623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83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Unshaped n=1, m=3 mode 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5" name="Picture 3" descr="D:\Documents\unshaped_q_mo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82296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48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“Triangle” shaped </a:t>
            </a:r>
            <a:r>
              <a:rPr lang="en-US" dirty="0"/>
              <a:t>n=1, m=3 mode 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D:\Documents\tri_shaped_extr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0"/>
            <a:ext cx="84582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65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“Square” shaped </a:t>
            </a:r>
            <a:r>
              <a:rPr lang="en-US" dirty="0"/>
              <a:t>n=1, m=3 mode 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 descr="D:\Documents\extra dow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0"/>
            <a:ext cx="8455819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07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usion-relevant plasma experiments (ITER,DEMO) will have non-circular cross-section</a:t>
            </a:r>
          </a:p>
          <a:p>
            <a:endParaRPr lang="en-US" dirty="0" smtClean="0"/>
          </a:p>
          <a:p>
            <a:r>
              <a:rPr lang="en-US" dirty="0" smtClean="0"/>
              <a:t>The shaping coil will allow us to gain insight into multimode instabilities in the presence of shaping.</a:t>
            </a:r>
          </a:p>
          <a:p>
            <a:pPr lvl="1"/>
            <a:r>
              <a:rPr lang="en-US" dirty="0" smtClean="0"/>
              <a:t>Degree of shaping arbitrary, including diverted operation</a:t>
            </a:r>
          </a:p>
          <a:p>
            <a:pPr lvl="1"/>
            <a:endParaRPr lang="en-US" dirty="0"/>
          </a:p>
          <a:p>
            <a:r>
              <a:rPr lang="en-US" dirty="0" smtClean="0"/>
              <a:t>Experiments have indicated significant effects for a minor degree of plasma shaping</a:t>
            </a:r>
          </a:p>
        </p:txBody>
      </p:sp>
    </p:spTree>
    <p:extLst>
      <p:ext uri="{BB962C8B-B14F-4D97-AF65-F5344CB8AC3E}">
        <p14:creationId xmlns:p14="http://schemas.microsoft.com/office/powerpoint/2010/main" val="115538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 descr="D:\Documents\sqshaped_q_mode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8305800" cy="473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12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D:\Documents\trishaped_q_mode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8931"/>
            <a:ext cx="8153400" cy="450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89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dirty="0" smtClean="0"/>
              <a:t>Outline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600" dirty="0" smtClean="0"/>
              <a:t>Introduction</a:t>
            </a:r>
          </a:p>
          <a:p>
            <a:pPr lvl="1" eaLnBrk="1" hangingPunct="1"/>
            <a:r>
              <a:rPr lang="en-US" sz="1600" dirty="0" smtClean="0"/>
              <a:t>Motivation for Shaped Plasma Research on HBT-EP</a:t>
            </a:r>
          </a:p>
          <a:p>
            <a:pPr lvl="1" eaLnBrk="1" hangingPunct="1"/>
            <a:r>
              <a:rPr lang="en-US" sz="1600" dirty="0" smtClean="0"/>
              <a:t>HBT-EP Baseline and New Capabilities</a:t>
            </a:r>
          </a:p>
          <a:p>
            <a:pPr lvl="1" eaLnBrk="1" hangingPunct="1"/>
            <a:r>
              <a:rPr lang="en-US" sz="1600" dirty="0" smtClean="0"/>
              <a:t>Analysis Procedures</a:t>
            </a:r>
          </a:p>
          <a:p>
            <a:pPr lvl="1" eaLnBrk="1" hangingPunct="1"/>
            <a:endParaRPr lang="en-US" sz="1600" dirty="0" smtClean="0"/>
          </a:p>
          <a:p>
            <a:pPr eaLnBrk="1" hangingPunct="1"/>
            <a:r>
              <a:rPr lang="en-US" sz="1600" dirty="0" smtClean="0"/>
              <a:t>New Challenges</a:t>
            </a:r>
          </a:p>
          <a:p>
            <a:pPr lvl="1" eaLnBrk="1" hangingPunct="1"/>
            <a:r>
              <a:rPr lang="en-US" sz="1600" dirty="0" smtClean="0"/>
              <a:t>Plasma/Sensor coupling</a:t>
            </a:r>
          </a:p>
          <a:p>
            <a:pPr lvl="1" eaLnBrk="1" hangingPunct="1"/>
            <a:r>
              <a:rPr lang="en-US" sz="1600" dirty="0" smtClean="0"/>
              <a:t>Positional Instability</a:t>
            </a:r>
          </a:p>
          <a:p>
            <a:pPr marL="457200" lvl="1" indent="0" eaLnBrk="1" hangingPunct="1">
              <a:buNone/>
            </a:pPr>
            <a:endParaRPr lang="en-US" sz="1600" dirty="0" smtClean="0"/>
          </a:p>
          <a:p>
            <a:pPr eaLnBrk="1" hangingPunct="1"/>
            <a:r>
              <a:rPr lang="en-US" sz="1600" dirty="0" smtClean="0"/>
              <a:t>Proposed Research Plan</a:t>
            </a:r>
          </a:p>
          <a:p>
            <a:pPr lvl="1" eaLnBrk="1" hangingPunct="1"/>
            <a:r>
              <a:rPr lang="en-US" sz="1600" dirty="0" smtClean="0"/>
              <a:t>Observe structure and dynamics of RWM in shaped Plasmas</a:t>
            </a:r>
          </a:p>
          <a:p>
            <a:pPr lvl="2" eaLnBrk="1" hangingPunct="1"/>
            <a:r>
              <a:rPr lang="en-US" dirty="0" smtClean="0"/>
              <a:t>Natural structure/growth rates </a:t>
            </a:r>
          </a:p>
          <a:p>
            <a:pPr lvl="2" eaLnBrk="1" hangingPunct="1"/>
            <a:r>
              <a:rPr lang="en-US" dirty="0" smtClean="0"/>
              <a:t>RMP Response</a:t>
            </a:r>
          </a:p>
          <a:p>
            <a:pPr eaLnBrk="1" hangingPunct="1"/>
            <a:r>
              <a:rPr lang="en-US" sz="1600" dirty="0" smtClean="0"/>
              <a:t>Initial Results</a:t>
            </a:r>
            <a:endParaRPr lang="en-US" sz="1600" dirty="0" smtClean="0"/>
          </a:p>
          <a:p>
            <a:pPr eaLnBrk="1" hangingPunct="1"/>
            <a:r>
              <a:rPr lang="en-US" sz="1600" dirty="0" smtClean="0"/>
              <a:t>Summary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dirty="0" smtClean="0"/>
              <a:t>Outline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600" dirty="0" smtClean="0"/>
              <a:t>Introduction</a:t>
            </a:r>
          </a:p>
          <a:p>
            <a:pPr lvl="1" eaLnBrk="1" hangingPunct="1"/>
            <a:r>
              <a:rPr lang="en-US" sz="1600" dirty="0" smtClean="0"/>
              <a:t>Motivation for Shaped Plasma Research on HBT-EP</a:t>
            </a:r>
          </a:p>
          <a:p>
            <a:pPr lvl="1" eaLnBrk="1" hangingPunct="1"/>
            <a:r>
              <a:rPr lang="en-US" sz="1600" dirty="0" smtClean="0"/>
              <a:t>HBT-EP Baseline and New Capabilities</a:t>
            </a:r>
          </a:p>
          <a:p>
            <a:pPr lvl="1" eaLnBrk="1" hangingPunct="1"/>
            <a:r>
              <a:rPr lang="en-US" sz="1600" dirty="0" smtClean="0"/>
              <a:t>Analysis Procedures</a:t>
            </a:r>
          </a:p>
          <a:p>
            <a:pPr lvl="1" eaLnBrk="1" hangingPunct="1"/>
            <a:endParaRPr lang="en-US" sz="1600" dirty="0" smtClean="0"/>
          </a:p>
          <a:p>
            <a:pPr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New Challenges</a:t>
            </a:r>
          </a:p>
          <a:p>
            <a:pPr lvl="1"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Plasma/Sensor coupling</a:t>
            </a:r>
          </a:p>
          <a:p>
            <a:pPr lvl="1"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Positional Instability</a:t>
            </a:r>
          </a:p>
          <a:p>
            <a:pPr marL="457200" lvl="1" indent="0" eaLnBrk="1" hangingPunct="1">
              <a:buNone/>
            </a:pPr>
            <a:endParaRPr lang="en-US" sz="1600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Proposed Research Plan</a:t>
            </a:r>
          </a:p>
          <a:p>
            <a:pPr lvl="1"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Observe structure and dynamics of RWM in shaped Plasmas</a:t>
            </a:r>
          </a:p>
          <a:p>
            <a:pPr lvl="2" eaLnBrk="1" hangingPunct="1"/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Natural structure/growth rates </a:t>
            </a:r>
          </a:p>
          <a:p>
            <a:pPr lvl="2" eaLnBrk="1" hangingPunct="1"/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RMP Response</a:t>
            </a:r>
          </a:p>
          <a:p>
            <a:pPr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Initial Results</a:t>
            </a:r>
            <a:endParaRPr lang="en-US" sz="1600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Summary</a:t>
            </a:r>
            <a:endParaRPr lang="en-US" sz="16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97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-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Any fusion plasma will need to be shaped</a:t>
            </a:r>
          </a:p>
          <a:p>
            <a:pPr lvl="1"/>
            <a:r>
              <a:rPr lang="en-US" dirty="0" smtClean="0"/>
              <a:t>Fusion </a:t>
            </a:r>
            <a:r>
              <a:rPr lang="en-US" dirty="0"/>
              <a:t>p</a:t>
            </a:r>
            <a:r>
              <a:rPr lang="en-US" dirty="0" smtClean="0"/>
              <a:t>lasma heat </a:t>
            </a:r>
            <a:r>
              <a:rPr lang="en-US" dirty="0" smtClean="0"/>
              <a:t>load </a:t>
            </a:r>
            <a:r>
              <a:rPr lang="en-US" dirty="0" smtClean="0"/>
              <a:t>too high for material </a:t>
            </a:r>
            <a:r>
              <a:rPr lang="en-US" dirty="0" smtClean="0"/>
              <a:t>limiter</a:t>
            </a:r>
          </a:p>
          <a:p>
            <a:pPr lvl="1"/>
            <a:r>
              <a:rPr lang="en-US" dirty="0" smtClean="0"/>
              <a:t>Exhaust redirected to diverter protects instruments, VV wall</a:t>
            </a:r>
            <a:endParaRPr lang="en-US" dirty="0" smtClean="0"/>
          </a:p>
          <a:p>
            <a:pPr lvl="1"/>
            <a:r>
              <a:rPr lang="en-US" dirty="0" smtClean="0"/>
              <a:t>Shaping allows access to higher </a:t>
            </a:r>
            <a:r>
              <a:rPr lang="el-GR" dirty="0" smtClean="0"/>
              <a:t>β</a:t>
            </a:r>
            <a:r>
              <a:rPr lang="en-US" dirty="0" smtClean="0"/>
              <a:t> regimes, easier access to H-Mode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All present and </a:t>
            </a:r>
            <a:r>
              <a:rPr lang="en-US" dirty="0" smtClean="0"/>
              <a:t>planned a</a:t>
            </a:r>
            <a:r>
              <a:rPr lang="en-US" dirty="0" smtClean="0"/>
              <a:t>dvanced </a:t>
            </a:r>
            <a:r>
              <a:rPr lang="en-US" dirty="0" err="1" smtClean="0"/>
              <a:t>tokamak</a:t>
            </a:r>
            <a:r>
              <a:rPr lang="en-US" dirty="0" err="1" smtClean="0"/>
              <a:t>s</a:t>
            </a:r>
            <a:r>
              <a:rPr lang="en-US" dirty="0" smtClean="0"/>
              <a:t> are non-circular</a:t>
            </a:r>
            <a:endParaRPr lang="en-US" dirty="0" smtClean="0"/>
          </a:p>
        </p:txBody>
      </p:sp>
      <p:pic>
        <p:nvPicPr>
          <p:cNvPr id="26628" name="Picture 4" descr="D:\Documents\I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" y="3733800"/>
            <a:ext cx="76581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06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-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fusion plasma will need to be shaped</a:t>
            </a:r>
          </a:p>
          <a:p>
            <a:r>
              <a:rPr lang="en-US" dirty="0" smtClean="0"/>
              <a:t>HBT-EP’s Mission (in part):</a:t>
            </a:r>
          </a:p>
          <a:p>
            <a:pPr lvl="1"/>
            <a:r>
              <a:rPr lang="en-US" dirty="0" smtClean="0"/>
              <a:t>To quantify external kink dynamics and multimode response to applied magnetic perturbations… in ways that are ITER and reactor relevant</a:t>
            </a:r>
            <a:r>
              <a:rPr lang="en-US" baseline="30000" dirty="0" smtClean="0"/>
              <a:t>[1]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Kink instabilities potentially limit performance in fusion reactors</a:t>
            </a:r>
          </a:p>
          <a:p>
            <a:endParaRPr lang="en-US" dirty="0" smtClean="0"/>
          </a:p>
          <a:p>
            <a:r>
              <a:rPr lang="en-US" dirty="0" smtClean="0"/>
              <a:t>HBT-EP is thoroughly instrumented to measure external kink modes</a:t>
            </a:r>
          </a:p>
          <a:p>
            <a:endParaRPr lang="en-US" dirty="0"/>
          </a:p>
          <a:p>
            <a:r>
              <a:rPr lang="en-US" dirty="0"/>
              <a:t>Shaping HBT-EP’s plasmas increases relevancy to fusion reactors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7807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– HBT-EP Capabilities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Dense magnetic sensors</a:t>
            </a:r>
          </a:p>
          <a:p>
            <a:pPr lvl="1" eaLnBrk="1" hangingPunct="1"/>
            <a:r>
              <a:rPr lang="en-US" dirty="0" smtClean="0"/>
              <a:t>216 total sensors, in 3 arrays, measuring radial and poloidal field</a:t>
            </a:r>
          </a:p>
          <a:p>
            <a:pPr eaLnBrk="1" hangingPunct="1"/>
            <a:r>
              <a:rPr lang="en-US" dirty="0" smtClean="0"/>
              <a:t>Highly modular passively stabilizing shells</a:t>
            </a:r>
          </a:p>
          <a:p>
            <a:pPr lvl="1" eaLnBrk="1" hangingPunct="1"/>
            <a:r>
              <a:rPr lang="en-US" dirty="0" smtClean="0"/>
              <a:t>2 independently </a:t>
            </a:r>
            <a:r>
              <a:rPr lang="en-US" dirty="0" err="1" smtClean="0"/>
              <a:t>positionable</a:t>
            </a:r>
            <a:r>
              <a:rPr lang="en-US" dirty="0" smtClean="0"/>
              <a:t> sets of 10 stainless steel/</a:t>
            </a:r>
            <a:r>
              <a:rPr lang="en-US" dirty="0" err="1" smtClean="0"/>
              <a:t>SS+ferritic</a:t>
            </a:r>
            <a:r>
              <a:rPr lang="en-US" dirty="0" smtClean="0"/>
              <a:t> walls</a:t>
            </a:r>
          </a:p>
          <a:p>
            <a:pPr eaLnBrk="1" hangingPunct="1"/>
            <a:r>
              <a:rPr lang="en-US" dirty="0" smtClean="0"/>
              <a:t>Active </a:t>
            </a:r>
            <a:r>
              <a:rPr lang="en-US" dirty="0"/>
              <a:t>c</a:t>
            </a:r>
            <a:r>
              <a:rPr lang="en-US" dirty="0" smtClean="0"/>
              <a:t>ontrol coils</a:t>
            </a:r>
          </a:p>
          <a:p>
            <a:pPr lvl="1" eaLnBrk="1" hangingPunct="1"/>
            <a:r>
              <a:rPr lang="en-US" dirty="0" smtClean="0"/>
              <a:t>2 coils per shell (of 6) can be independently driven for RMP or feedback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478907"/>
            <a:ext cx="6705600" cy="336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1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715" y="2286000"/>
            <a:ext cx="4634285" cy="32114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– HBT-EP Capabilities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029200" cy="5029200"/>
          </a:xfrm>
        </p:spPr>
        <p:txBody>
          <a:bodyPr/>
          <a:lstStyle/>
          <a:p>
            <a:r>
              <a:rPr lang="en-US" dirty="0" smtClean="0"/>
              <a:t>Zero-net-turns shaping coil</a:t>
            </a:r>
          </a:p>
          <a:p>
            <a:pPr lvl="1"/>
            <a:r>
              <a:rPr lang="en-US" dirty="0" smtClean="0"/>
              <a:t>Installed above inboard </a:t>
            </a:r>
            <a:r>
              <a:rPr lang="en-US" dirty="0" err="1" smtClean="0"/>
              <a:t>midplane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Center bundle of 4 turns, flanked by       2 bundles of 2, connected serially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Max current: 7.5 kA / turn</a:t>
            </a:r>
          </a:p>
          <a:p>
            <a:pPr lvl="2"/>
            <a:r>
              <a:rPr lang="en-US" dirty="0" smtClean="0"/>
              <a:t>Center bundle current: 2*</a:t>
            </a:r>
            <a:r>
              <a:rPr lang="en-US" dirty="0" err="1" smtClean="0"/>
              <a:t>I</a:t>
            </a:r>
            <a:r>
              <a:rPr lang="en-US" baseline="-25000" dirty="0" err="1" smtClean="0"/>
              <a:t>p</a:t>
            </a:r>
            <a:endParaRPr lang="en-US" baseline="-25000" dirty="0" smtClean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Arbitrary current/polarity</a:t>
            </a:r>
          </a:p>
          <a:p>
            <a:pPr lvl="2"/>
            <a:r>
              <a:rPr lang="en-US" dirty="0" smtClean="0"/>
              <a:t>Allows variety of shapes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Fast startup, sustained current</a:t>
            </a:r>
          </a:p>
          <a:p>
            <a:pPr lvl="2"/>
            <a:r>
              <a:rPr lang="en-US" dirty="0" err="1" smtClean="0"/>
              <a:t>t</a:t>
            </a:r>
            <a:r>
              <a:rPr lang="en-US" baseline="-25000" dirty="0" err="1" smtClean="0"/>
              <a:t>start</a:t>
            </a:r>
            <a:r>
              <a:rPr lang="en-US" baseline="-25000" dirty="0" smtClean="0"/>
              <a:t> </a:t>
            </a:r>
            <a:r>
              <a:rPr lang="en-US" dirty="0" smtClean="0"/>
              <a:t>&lt; 1ms</a:t>
            </a:r>
          </a:p>
          <a:p>
            <a:pPr lvl="2"/>
            <a:r>
              <a:rPr lang="en-US" dirty="0" err="1" smtClean="0"/>
              <a:t>t</a:t>
            </a:r>
            <a:r>
              <a:rPr lang="en-US" baseline="-25000" dirty="0" err="1" smtClean="0"/>
              <a:t>peak</a:t>
            </a:r>
            <a:r>
              <a:rPr lang="en-US" dirty="0" smtClean="0"/>
              <a:t> &gt; 7ms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06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– Analysis procedures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382000" cy="2743200"/>
          </a:xfrm>
        </p:spPr>
        <p:txBody>
          <a:bodyPr/>
          <a:lstStyle/>
          <a:p>
            <a:r>
              <a:rPr lang="en-US" sz="1600" dirty="0" smtClean="0"/>
              <a:t>Plasma Equilibria modeled using </a:t>
            </a:r>
            <a:r>
              <a:rPr lang="en-US" sz="1600" dirty="0" err="1" smtClean="0"/>
              <a:t>TokaMac</a:t>
            </a:r>
            <a:endParaRPr lang="en-US" sz="1600" dirty="0" smtClean="0"/>
          </a:p>
          <a:p>
            <a:r>
              <a:rPr lang="en-US" sz="1600" dirty="0" smtClean="0"/>
              <a:t>Equilibria ideal stability modeled using DCON (edge = </a:t>
            </a:r>
            <a:r>
              <a:rPr lang="el-GR" sz="1600" dirty="0" smtClean="0"/>
              <a:t>Ψ</a:t>
            </a:r>
            <a:r>
              <a:rPr lang="en-US" sz="1600" baseline="-25000" dirty="0" smtClean="0"/>
              <a:t>99.5</a:t>
            </a:r>
            <a:r>
              <a:rPr lang="en-US" sz="1600" dirty="0" smtClean="0"/>
              <a:t>)</a:t>
            </a:r>
          </a:p>
          <a:p>
            <a:r>
              <a:rPr lang="en-US" sz="1600" dirty="0" smtClean="0"/>
              <a:t>Predicted sensor pickup modeled using VALEN</a:t>
            </a:r>
          </a:p>
          <a:p>
            <a:r>
              <a:rPr lang="en-US" sz="1600" dirty="0" smtClean="0"/>
              <a:t>Actual mode measurements filtered by biorthogonal decomposition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53" y="4297792"/>
            <a:ext cx="8085920" cy="256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9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Custom Design">
  <a:themeElements>
    <a:clrScheme name="1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Custom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6112</TotalTime>
  <Words>815</Words>
  <Application>Microsoft Office PowerPoint</Application>
  <PresentationFormat>On-screen Show (4:3)</PresentationFormat>
  <Paragraphs>169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ヒラギノ角ゴ Pro W3</vt:lpstr>
      <vt:lpstr>Arial</vt:lpstr>
      <vt:lpstr>Cambria Math</vt:lpstr>
      <vt:lpstr>1_Custom Design</vt:lpstr>
      <vt:lpstr>THINGS THAT STILL NEED FIXING</vt:lpstr>
      <vt:lpstr>Investigation of MHD mode Structure in Shaped HBT-EP Plasmas</vt:lpstr>
      <vt:lpstr>Outline</vt:lpstr>
      <vt:lpstr>Outline</vt:lpstr>
      <vt:lpstr>Introduction - Motivation</vt:lpstr>
      <vt:lpstr>Introduction - Motivation</vt:lpstr>
      <vt:lpstr>Introduction – HBT-EP Capabilities</vt:lpstr>
      <vt:lpstr>Introduction – HBT-EP Capabilities</vt:lpstr>
      <vt:lpstr>Introduction – Analysis procedures</vt:lpstr>
      <vt:lpstr>New Challenges</vt:lpstr>
      <vt:lpstr>New Challenges</vt:lpstr>
      <vt:lpstr>Magnetic Resonances</vt:lpstr>
      <vt:lpstr>Outline</vt:lpstr>
      <vt:lpstr>Plasma Shaping Affects Bθ, q, and Plasma Stability</vt:lpstr>
      <vt:lpstr>The HBTEP Shaping Coil</vt:lpstr>
      <vt:lpstr>Placement and Construction</vt:lpstr>
      <vt:lpstr>Simulations Show Diversion is Possible</vt:lpstr>
      <vt:lpstr>Outline</vt:lpstr>
      <vt:lpstr>HBTEP Can Already Magnetically Influence The Plasma</vt:lpstr>
      <vt:lpstr>HBT Control Coils</vt:lpstr>
      <vt:lpstr>Shaping Coil / Control Coil Substitution</vt:lpstr>
      <vt:lpstr>Control Coil Shaped plasmas</vt:lpstr>
      <vt:lpstr>Unshaped n=1, m=3 mode activity</vt:lpstr>
      <vt:lpstr>“Triangle” shaped n=1, m=3 mode activity</vt:lpstr>
      <vt:lpstr>“Square” shaped n=1, m=3 mode activity</vt:lpstr>
      <vt:lpstr>Summary</vt:lpstr>
      <vt:lpstr>PowerPoint Presentation</vt:lpstr>
      <vt:lpstr>PowerPoint Presentation</vt:lpstr>
    </vt:vector>
  </TitlesOfParts>
  <Company>Rensselaer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of recent progress implementing the new HBT-EP wall and control system</dc:title>
  <dc:creator>Jeff Levesque</dc:creator>
  <cp:lastModifiedBy>Default</cp:lastModifiedBy>
  <cp:revision>283</cp:revision>
  <dcterms:created xsi:type="dcterms:W3CDTF">2010-03-11T23:33:28Z</dcterms:created>
  <dcterms:modified xsi:type="dcterms:W3CDTF">2015-03-19T22:18:44Z</dcterms:modified>
</cp:coreProperties>
</file>